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262" r:id="rId2"/>
    <p:sldId id="258" r:id="rId3"/>
    <p:sldId id="266" r:id="rId4"/>
    <p:sldId id="267" r:id="rId5"/>
    <p:sldId id="268" r:id="rId6"/>
    <p:sldId id="269" r:id="rId7"/>
    <p:sldId id="270" r:id="rId8"/>
    <p:sldId id="271" r:id="rId9"/>
    <p:sldId id="274" r:id="rId10"/>
    <p:sldId id="272" r:id="rId11"/>
    <p:sldId id="273" r:id="rId12"/>
    <p:sldId id="264" r:id="rId13"/>
    <p:sldId id="265" r:id="rId14"/>
  </p:sldIdLst>
  <p:sldSz cx="9144000" cy="6858000" type="overhead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49"/>
    <p:restoredTop sz="94545"/>
  </p:normalViewPr>
  <p:slideViewPr>
    <p:cSldViewPr snapToGrid="0" snapToObjects="1">
      <p:cViewPr varScale="1">
        <p:scale>
          <a:sx n="90" d="100"/>
          <a:sy n="90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32592-5836-FB41-A59E-01D77FB23FF6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928DA-873B-7043-B2BE-E0EA586B77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08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02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1230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60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4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40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53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9903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46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4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03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B928DA-873B-7043-B2BE-E0EA586B77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121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B1D88D6-D071-B940-B511-BAF9FF72E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7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22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35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7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0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377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6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9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337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59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29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839D1-C119-894E-B099-E524352ACE99}" type="datetimeFigureOut">
              <a:rPr lang="en-US" smtClean="0"/>
              <a:t>3/8/2020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D6B1-86B4-C94A-8E0A-1FC6F4EC37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4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BCC07BE-16B4-4242-B3B2-E328383F2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46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45F5E22-C971-884D-89ED-E4C194F9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" y="1787560"/>
            <a:ext cx="3393375" cy="22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234703"/>
            <a:ext cx="3503222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Passing the baton of faith and its values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0" y="1487382"/>
            <a:ext cx="3883232" cy="4450939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9051"/>
                </a:solidFill>
              </a:rPr>
              <a:t>2 Timothy 1:3-5</a:t>
            </a:r>
            <a:endParaRPr lang="en-AU" sz="3200" dirty="0">
              <a:solidFill>
                <a:srgbClr val="009051"/>
              </a:solidFill>
            </a:endParaRPr>
          </a:p>
          <a:p>
            <a:r>
              <a:rPr lang="en-AU" sz="3200" i="1" baseline="30000" dirty="0">
                <a:solidFill>
                  <a:srgbClr val="009051"/>
                </a:solidFill>
              </a:rPr>
              <a:t> </a:t>
            </a:r>
            <a:r>
              <a:rPr lang="en-AU" sz="3200" i="1" dirty="0">
                <a:solidFill>
                  <a:srgbClr val="009051"/>
                </a:solidFill>
              </a:rPr>
              <a:t>I am reminded of your sincere faith, which first lived in your grandmother Lois and in your mother Eunice and,     I am persuaded, now lives in you also.</a:t>
            </a:r>
          </a:p>
          <a:p>
            <a:endParaRPr lang="en-US" sz="4400" b="1" dirty="0">
              <a:solidFill>
                <a:srgbClr val="009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34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45F5E22-C971-884D-89ED-E4C194F9D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239" y="2085108"/>
            <a:ext cx="2526476" cy="168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1687609"/>
            <a:ext cx="4209803" cy="95728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COMMUNION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10050" y="3930733"/>
            <a:ext cx="3883232" cy="1995713"/>
          </a:xfrm>
        </p:spPr>
        <p:txBody>
          <a:bodyPr>
            <a:normAutofit/>
          </a:bodyPr>
          <a:lstStyle/>
          <a:p>
            <a:r>
              <a:rPr lang="en-AU" sz="3200" b="1" dirty="0">
                <a:solidFill>
                  <a:srgbClr val="009051"/>
                </a:solidFill>
              </a:rPr>
              <a:t>Make a baton to take as a reminder of what you want to pass on</a:t>
            </a:r>
            <a:endParaRPr lang="en-AU" sz="3200" i="1" dirty="0">
              <a:solidFill>
                <a:srgbClr val="009051"/>
              </a:solidFill>
            </a:endParaRPr>
          </a:p>
          <a:p>
            <a:endParaRPr lang="en-US" sz="4400" b="1" dirty="0">
              <a:solidFill>
                <a:srgbClr val="009051"/>
              </a:solidFill>
            </a:endParaRPr>
          </a:p>
        </p:txBody>
      </p:sp>
      <p:pic>
        <p:nvPicPr>
          <p:cNvPr id="4" name="Picture 2" descr="Image result for communion">
            <a:extLst>
              <a:ext uri="{FF2B5EF4-FFF2-40B4-BE49-F238E27FC236}">
                <a16:creationId xmlns:a16="http://schemas.microsoft.com/office/drawing/2014/main" id="{9B4553E6-17E6-0945-923A-8A56246B6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17" y="2644896"/>
            <a:ext cx="3883231" cy="258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5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clock, player&#10;&#10;Description automatically generated">
            <a:extLst>
              <a:ext uri="{FF2B5EF4-FFF2-40B4-BE49-F238E27FC236}">
                <a16:creationId xmlns:a16="http://schemas.microsoft.com/office/drawing/2014/main" id="{F5C539D5-D5B8-934C-B809-40978B847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33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picture containing player, clock&#10;&#10;Description automatically generated">
            <a:extLst>
              <a:ext uri="{FF2B5EF4-FFF2-40B4-BE49-F238E27FC236}">
                <a16:creationId xmlns:a16="http://schemas.microsoft.com/office/drawing/2014/main" id="{5F4C70B1-0140-744E-8465-41DD33144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80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263" y="1587664"/>
            <a:ext cx="3503222" cy="2387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FAMILIES</a:t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VARY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7623" y="2319502"/>
            <a:ext cx="4037610" cy="16557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9051"/>
                </a:solidFill>
              </a:rPr>
              <a:t>New Testament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Extended Family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323CB-B53E-EC47-8489-951DABE0E83F}"/>
              </a:ext>
            </a:extLst>
          </p:cNvPr>
          <p:cNvSpPr txBox="1"/>
          <p:nvPr/>
        </p:nvSpPr>
        <p:spPr>
          <a:xfrm>
            <a:off x="914400" y="4251366"/>
            <a:ext cx="7410203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EPHESIANS 5:21-6:9</a:t>
            </a:r>
          </a:p>
        </p:txBody>
      </p:sp>
    </p:spTree>
    <p:extLst>
      <p:ext uri="{BB962C8B-B14F-4D97-AF65-F5344CB8AC3E}">
        <p14:creationId xmlns:p14="http://schemas.microsoft.com/office/powerpoint/2010/main" val="1483829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263" y="1587664"/>
            <a:ext cx="3503222" cy="23876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CHRISTIAN 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7623" y="2595604"/>
            <a:ext cx="4037610" cy="1655762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9051"/>
                </a:solidFill>
              </a:rPr>
              <a:t>Social Order Challenged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323CB-B53E-EC47-8489-951DABE0E83F}"/>
              </a:ext>
            </a:extLst>
          </p:cNvPr>
          <p:cNvSpPr txBox="1"/>
          <p:nvPr/>
        </p:nvSpPr>
        <p:spPr>
          <a:xfrm>
            <a:off x="914400" y="4251366"/>
            <a:ext cx="7410203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EPHESIANS 5:21-6:9</a:t>
            </a:r>
          </a:p>
        </p:txBody>
      </p:sp>
    </p:spTree>
    <p:extLst>
      <p:ext uri="{BB962C8B-B14F-4D97-AF65-F5344CB8AC3E}">
        <p14:creationId xmlns:p14="http://schemas.microsoft.com/office/powerpoint/2010/main" val="44663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263" y="1587664"/>
            <a:ext cx="3503222" cy="2387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PARENTAL BRIEF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7623" y="2065647"/>
            <a:ext cx="403761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9051"/>
                </a:solidFill>
              </a:rPr>
              <a:t>Positive: TRAIN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Negative: NOT EXASPERATE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323CB-B53E-EC47-8489-951DABE0E83F}"/>
              </a:ext>
            </a:extLst>
          </p:cNvPr>
          <p:cNvSpPr txBox="1"/>
          <p:nvPr/>
        </p:nvSpPr>
        <p:spPr>
          <a:xfrm>
            <a:off x="914400" y="4251366"/>
            <a:ext cx="7410203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EPHESIANS 6:4</a:t>
            </a:r>
          </a:p>
        </p:txBody>
      </p:sp>
    </p:spTree>
    <p:extLst>
      <p:ext uri="{BB962C8B-B14F-4D97-AF65-F5344CB8AC3E}">
        <p14:creationId xmlns:p14="http://schemas.microsoft.com/office/powerpoint/2010/main" val="2462041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07B719-F2B4-2A4E-B13D-4DF53D284455}"/>
              </a:ext>
            </a:extLst>
          </p:cNvPr>
          <p:cNvSpPr/>
          <p:nvPr/>
        </p:nvSpPr>
        <p:spPr>
          <a:xfrm>
            <a:off x="0" y="1024246"/>
            <a:ext cx="4572000" cy="4809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263" y="2475676"/>
            <a:ext cx="3503222" cy="2387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How might a parent </a:t>
            </a:r>
            <a:r>
              <a:rPr lang="en-US" sz="5400" b="1" dirty="0">
                <a:solidFill>
                  <a:srgbClr val="009051"/>
                </a:solidFill>
                <a:latin typeface="+mn-lt"/>
              </a:rPr>
              <a:t>exasperate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a child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7622" y="1520702"/>
            <a:ext cx="4037610" cy="4417619"/>
          </a:xfrm>
        </p:spPr>
        <p:txBody>
          <a:bodyPr>
            <a:normAutofit fontScale="62500" lnSpcReduction="20000"/>
          </a:bodyPr>
          <a:lstStyle/>
          <a:p>
            <a:r>
              <a:rPr lang="en-US" sz="4400" b="1" dirty="0">
                <a:solidFill>
                  <a:srgbClr val="009051"/>
                </a:solidFill>
              </a:rPr>
              <a:t>Infuriate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Madden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Frustrate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Annoy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Irritate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Incense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Enrage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Rile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Drive mad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Drive round the bend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323CB-B53E-EC47-8489-951DABE0E83F}"/>
              </a:ext>
            </a:extLst>
          </p:cNvPr>
          <p:cNvSpPr txBox="1"/>
          <p:nvPr/>
        </p:nvSpPr>
        <p:spPr>
          <a:xfrm>
            <a:off x="688768" y="4963885"/>
            <a:ext cx="3146962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EPHESIANS 6:4</a:t>
            </a:r>
          </a:p>
        </p:txBody>
      </p:sp>
    </p:spTree>
    <p:extLst>
      <p:ext uri="{BB962C8B-B14F-4D97-AF65-F5344CB8AC3E}">
        <p14:creationId xmlns:p14="http://schemas.microsoft.com/office/powerpoint/2010/main" val="1868483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07B719-F2B4-2A4E-B13D-4DF53D284455}"/>
              </a:ext>
            </a:extLst>
          </p:cNvPr>
          <p:cNvSpPr/>
          <p:nvPr/>
        </p:nvSpPr>
        <p:spPr>
          <a:xfrm>
            <a:off x="0" y="1024246"/>
            <a:ext cx="4572000" cy="4809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263" y="2475676"/>
            <a:ext cx="3503222" cy="2387600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How might a parent </a:t>
            </a:r>
            <a:r>
              <a:rPr lang="en-US" sz="5400" b="1" dirty="0">
                <a:solidFill>
                  <a:srgbClr val="009051"/>
                </a:solidFill>
                <a:latin typeface="+mn-lt"/>
              </a:rPr>
              <a:t>train</a:t>
            </a:r>
            <a:r>
              <a:rPr lang="en-US" sz="5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a child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7622" y="1520702"/>
            <a:ext cx="4037610" cy="4417619"/>
          </a:xfrm>
        </p:spPr>
        <p:txBody>
          <a:bodyPr>
            <a:normAutofit fontScale="85000" lnSpcReduction="20000"/>
          </a:bodyPr>
          <a:lstStyle/>
          <a:p>
            <a:r>
              <a:rPr lang="en-US" sz="4400" b="1" dirty="0">
                <a:solidFill>
                  <a:srgbClr val="009051"/>
                </a:solidFill>
              </a:rPr>
              <a:t>Coach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Educate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Instruct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Guide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Prepare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School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Mentor</a:t>
            </a:r>
          </a:p>
          <a:p>
            <a:r>
              <a:rPr lang="en-US" sz="4400" b="1" dirty="0">
                <a:solidFill>
                  <a:srgbClr val="009051"/>
                </a:solidFill>
              </a:rPr>
              <a:t>Model</a:t>
            </a:r>
          </a:p>
          <a:p>
            <a:endParaRPr lang="en-US" sz="4400" b="1" dirty="0">
              <a:solidFill>
                <a:srgbClr val="00905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323CB-B53E-EC47-8489-951DABE0E83F}"/>
              </a:ext>
            </a:extLst>
          </p:cNvPr>
          <p:cNvSpPr txBox="1"/>
          <p:nvPr/>
        </p:nvSpPr>
        <p:spPr>
          <a:xfrm>
            <a:off x="688768" y="4963885"/>
            <a:ext cx="3146962" cy="461665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EPHESIANS 6:4</a:t>
            </a:r>
          </a:p>
        </p:txBody>
      </p:sp>
    </p:spTree>
    <p:extLst>
      <p:ext uri="{BB962C8B-B14F-4D97-AF65-F5344CB8AC3E}">
        <p14:creationId xmlns:p14="http://schemas.microsoft.com/office/powerpoint/2010/main" val="208342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07B719-F2B4-2A4E-B13D-4DF53D284455}"/>
              </a:ext>
            </a:extLst>
          </p:cNvPr>
          <p:cNvSpPr/>
          <p:nvPr/>
        </p:nvSpPr>
        <p:spPr>
          <a:xfrm>
            <a:off x="0" y="1487382"/>
            <a:ext cx="4572000" cy="48095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chemeClr val="bg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234703"/>
            <a:ext cx="3503222" cy="23876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What did Freddy Mercury and Elton John have in common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7622" y="1935678"/>
            <a:ext cx="4037610" cy="400264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9051"/>
                </a:solidFill>
              </a:rPr>
              <a:t>A desperate desire for the love and acceptance of their family</a:t>
            </a:r>
          </a:p>
          <a:p>
            <a:endParaRPr lang="en-US" sz="4400" b="1" dirty="0">
              <a:solidFill>
                <a:srgbClr val="0090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93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324760"/>
            <a:ext cx="9144000" cy="1254170"/>
          </a:xfrm>
        </p:spPr>
        <p:txBody>
          <a:bodyPr>
            <a:noAutofit/>
          </a:bodyPr>
          <a:lstStyle/>
          <a:p>
            <a:r>
              <a:rPr lang="en-AU" sz="2800" b="1" i="1" dirty="0">
                <a:solidFill>
                  <a:schemeClr val="accent5">
                    <a:lumMod val="50000"/>
                  </a:schemeClr>
                </a:solidFill>
              </a:rPr>
              <a:t>If a child lives with criticism, he learns to condemn. If a child lives with hostility, he learns to fight. If a child lives with ridicule, he learns to be shy. If a child lives with shame, he learns to feel guilty. If a child lives with tolerance, he learns to be patient. If a child lives with encouragement, he learns confidence. If a child lives with praise, he learns to appreciate. If a child lives with fairness, he learns justice. If a child lives with security, he learns to have faith. If a child lives with approval, he learns to like himself. If a child lives with acceptance and friendship, he learns to find love in the world.</a:t>
            </a:r>
            <a:br>
              <a:rPr lang="en-AU" sz="2800" b="1" i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en-AU" sz="2800" b="1" i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AU" sz="2800" dirty="0"/>
              <a:t>CHILDREN LEARN WHAT THEY LIVE: Dorothy Law Nolte </a:t>
            </a:r>
            <a:br>
              <a:rPr lang="en-AU" dirty="0"/>
            </a:br>
            <a:endParaRPr lang="en-AU" sz="2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00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BC8EC-1990-3949-843F-C2C902DDF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2712852"/>
            <a:ext cx="3241963" cy="2387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SPIRIT-FILLED PEOPLE LIVE FOR THE GOOD OF OTHERS IN THEIR FAMILY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358AA3-696D-E646-BCC9-7563C436E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3221" y="1460665"/>
            <a:ext cx="5237018" cy="43107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dirty="0">
                <a:solidFill>
                  <a:srgbClr val="00B050"/>
                </a:solidFill>
              </a:rPr>
              <a:t>Be very careful, then, how you live—not as unwise but as wise, … </a:t>
            </a:r>
            <a:r>
              <a:rPr lang="en-AU" i="1" baseline="30000" dirty="0">
                <a:solidFill>
                  <a:srgbClr val="00B050"/>
                </a:solidFill>
              </a:rPr>
              <a:t>18 </a:t>
            </a:r>
            <a:r>
              <a:rPr lang="en-AU" i="1" dirty="0">
                <a:solidFill>
                  <a:srgbClr val="00B050"/>
                </a:solidFill>
              </a:rPr>
              <a:t>Do not get drunk on wine, which leads to debauchery. Instead, be filled with the Spirit, </a:t>
            </a:r>
            <a:r>
              <a:rPr lang="en-AU" i="1" baseline="30000" dirty="0">
                <a:solidFill>
                  <a:srgbClr val="00B050"/>
                </a:solidFill>
              </a:rPr>
              <a:t>19 </a:t>
            </a:r>
            <a:r>
              <a:rPr lang="en-AU" i="1" dirty="0">
                <a:solidFill>
                  <a:srgbClr val="00B050"/>
                </a:solidFill>
              </a:rPr>
              <a:t>speaking to one another with psalms, hymns, and songs from the Spirit. Sing and make music from your heart to the Lord, </a:t>
            </a:r>
            <a:r>
              <a:rPr lang="en-AU" i="1" baseline="30000" dirty="0">
                <a:solidFill>
                  <a:srgbClr val="00B050"/>
                </a:solidFill>
              </a:rPr>
              <a:t>20 </a:t>
            </a:r>
            <a:r>
              <a:rPr lang="en-AU" i="1" dirty="0">
                <a:solidFill>
                  <a:srgbClr val="00B050"/>
                </a:solidFill>
              </a:rPr>
              <a:t>always giving thanks to God the Father for everything, in the name of our Lord Jesus Christ.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b="1" dirty="0">
                <a:solidFill>
                  <a:schemeClr val="bg2">
                    <a:lumMod val="90000"/>
                  </a:schemeClr>
                </a:solidFill>
              </a:rPr>
              <a:t>Instructions for Christian Households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AU" i="1" baseline="30000" dirty="0">
                <a:solidFill>
                  <a:srgbClr val="00B050"/>
                </a:solidFill>
              </a:rPr>
              <a:t>21 </a:t>
            </a:r>
            <a:r>
              <a:rPr lang="en-AU" i="1" dirty="0">
                <a:solidFill>
                  <a:srgbClr val="00B050"/>
                </a:solidFill>
              </a:rPr>
              <a:t>Submit to one another out of reverence for Christ</a:t>
            </a:r>
            <a:r>
              <a:rPr lang="en-AU" sz="2000" i="1" dirty="0">
                <a:solidFill>
                  <a:srgbClr val="00B050"/>
                </a:solidFill>
              </a:rPr>
              <a:t>. </a:t>
            </a:r>
            <a:endParaRPr lang="en-AU" sz="1200" i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6323CB-B53E-EC47-8489-951DABE0E83F}"/>
              </a:ext>
            </a:extLst>
          </p:cNvPr>
          <p:cNvSpPr txBox="1"/>
          <p:nvPr/>
        </p:nvSpPr>
        <p:spPr>
          <a:xfrm>
            <a:off x="866898" y="5831901"/>
            <a:ext cx="7410203" cy="430887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EPHESIANS 5:1-2 &amp; 21-6:9</a:t>
            </a:r>
          </a:p>
        </p:txBody>
      </p:sp>
    </p:spTree>
    <p:extLst>
      <p:ext uri="{BB962C8B-B14F-4D97-AF65-F5344CB8AC3E}">
        <p14:creationId xmlns:p14="http://schemas.microsoft.com/office/powerpoint/2010/main" val="34264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318</TotalTime>
  <Words>431</Words>
  <Application>Microsoft Office PowerPoint</Application>
  <PresentationFormat>Overhead</PresentationFormat>
  <Paragraphs>60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FAMILIES VARY</vt:lpstr>
      <vt:lpstr>CHRISTIAN FAMILY</vt:lpstr>
      <vt:lpstr>PARENTAL BRIEF</vt:lpstr>
      <vt:lpstr>How might a parent exasperate a child</vt:lpstr>
      <vt:lpstr>How might a parent train a child</vt:lpstr>
      <vt:lpstr>What did Freddy Mercury and Elton John have in common</vt:lpstr>
      <vt:lpstr>If a child lives with criticism, he learns to condemn. If a child lives with hostility, he learns to fight. If a child lives with ridicule, he learns to be shy. If a child lives with shame, he learns to feel guilty. If a child lives with tolerance, he learns to be patient. If a child lives with encouragement, he learns confidence. If a child lives with praise, he learns to appreciate. If a child lives with fairness, he learns justice. If a child lives with security, he learns to have faith. If a child lives with approval, he learns to like himself. If a child lives with acceptance and friendship, he learns to find love in the world.  CHILDREN LEARN WHAT THEY LIVE: Dorothy Law Nolte  </vt:lpstr>
      <vt:lpstr>SPIRIT-FILLED PEOPLE LIVE FOR THE GOOD OF OTHERS IN THEIR FAMILY</vt:lpstr>
      <vt:lpstr>Passing the baton of faith and its values </vt:lpstr>
      <vt:lpstr>COMMUNION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Keep</dc:creator>
  <cp:lastModifiedBy>Words 'n Pix</cp:lastModifiedBy>
  <cp:revision>20</cp:revision>
  <dcterms:created xsi:type="dcterms:W3CDTF">2020-01-02T02:47:28Z</dcterms:created>
  <dcterms:modified xsi:type="dcterms:W3CDTF">2020-03-08T00:26:00Z</dcterms:modified>
</cp:coreProperties>
</file>